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60" r:id="rId5"/>
  </p:sldMasterIdLst>
  <p:notesMasterIdLst>
    <p:notesMasterId r:id="rId6"/>
  </p:notesMasterIdLst>
  <p:sldIdLst>
    <p:sldId id="256" r:id="rId7"/>
    <p:sldId id="257" r:id="rId8"/>
    <p:sldId id="258" r:id="rId9"/>
  </p:sldIdLst>
  <p:sldSz cy="5143500" cx="9144000"/>
  <p:notesSz cx="6858000" cy="9144000"/>
  <p:embeddedFontLst>
    <p:embeddedFont>
      <p:font typeface="Inter"/>
      <p:regular r:id="rId10"/>
      <p:bold r:id="rId11"/>
      <p:italic r:id="rId12"/>
      <p:boldItalic r:id="rId13"/>
    </p:embeddedFont>
    <p:embeddedFont>
      <p:font typeface="Plus Jakarta Sans"/>
      <p:regular r:id="rId14"/>
      <p:bold r:id="rId15"/>
      <p:italic r:id="rId16"/>
      <p:boldItalic r:id="rId1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0ED9CF1E-2F80-44C4-A766-3AC2016C0B90}">
  <a:tblStyle styleId="{0ED9CF1E-2F80-44C4-A766-3AC2016C0B90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FFFFFF">
              <a:alpha val="0"/>
            </a:srgbClr>
          </a:solidFill>
        </a:fill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Inter-bold.fntdata"/><Relationship Id="rId10" Type="http://schemas.openxmlformats.org/officeDocument/2006/relationships/font" Target="fonts/Inter-regular.fntdata"/><Relationship Id="rId13" Type="http://schemas.openxmlformats.org/officeDocument/2006/relationships/font" Target="fonts/Inter-boldItalic.fntdata"/><Relationship Id="rId12" Type="http://schemas.openxmlformats.org/officeDocument/2006/relationships/font" Target="fonts/Inter-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15" Type="http://schemas.openxmlformats.org/officeDocument/2006/relationships/font" Target="fonts/PlusJakartaSans-bold.fntdata"/><Relationship Id="rId14" Type="http://schemas.openxmlformats.org/officeDocument/2006/relationships/font" Target="fonts/PlusJakartaSans-regular.fntdata"/><Relationship Id="rId17" Type="http://schemas.openxmlformats.org/officeDocument/2006/relationships/font" Target="fonts/PlusJakartaSans-boldItalic.fntdata"/><Relationship Id="rId16" Type="http://schemas.openxmlformats.org/officeDocument/2006/relationships/font" Target="fonts/PlusJakartaSans-italic.fntdata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g367bb59b479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9" name="Google Shape;59;g367bb59b479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g367bb59b479_0_14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6" name="Google Shape;66;g367bb59b479_0_14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367bb59b479_0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367bb59b479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type="title"/>
          </p:nvPr>
        </p:nvSpPr>
        <p:spPr>
          <a:xfrm>
            <a:off x="629841" y="342900"/>
            <a:ext cx="2949000" cy="12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9pPr>
          </a:lstStyle>
          <a:p/>
        </p:txBody>
      </p:sp>
      <p:sp>
        <p:nvSpPr>
          <p:cNvPr id="52" name="Google Shape;52;p13"/>
          <p:cNvSpPr txBox="1"/>
          <p:nvPr>
            <p:ph idx="1" type="body"/>
          </p:nvPr>
        </p:nvSpPr>
        <p:spPr>
          <a:xfrm>
            <a:off x="3887391" y="740569"/>
            <a:ext cx="4629300" cy="36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810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61950" lvl="1" marL="914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23850" lvl="3" marL="18288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23850" lvl="4" marL="22860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23850" lvl="5" marL="27432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23850" lvl="6" marL="3200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23850" lvl="7" marL="3657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23850" lvl="8" marL="4114800" marR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3" name="Google Shape;53;p13"/>
          <p:cNvSpPr txBox="1"/>
          <p:nvPr>
            <p:ph idx="2" type="body"/>
          </p:nvPr>
        </p:nvSpPr>
        <p:spPr>
          <a:xfrm>
            <a:off x="629841" y="1543050"/>
            <a:ext cx="2949000" cy="2858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4" name="Google Shape;54;p13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5" name="Google Shape;55;p13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6" name="Google Shape;56;p13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.xml"/><Relationship Id="rId3" Type="http://schemas.openxmlformats.org/officeDocument/2006/relationships/hyperlink" Target="https://www.youtube.com/watch?v=zQouh5yczWI" TargetMode="External"/><Relationship Id="rId4" Type="http://schemas.openxmlformats.org/officeDocument/2006/relationships/hyperlink" Target="http://www.youtube.com/watch?v=zQouh5yczWI" TargetMode="External"/><Relationship Id="rId5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1" name="Google Shape;61;p14"/>
          <p:cNvGraphicFramePr/>
          <p:nvPr/>
        </p:nvGraphicFramePr>
        <p:xfrm>
          <a:off x="0" y="0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{0ED9CF1E-2F80-44C4-A766-3AC2016C0B90}</a:tableStyleId>
              </a:tblPr>
              <a:tblGrid>
                <a:gridCol w="4572000"/>
                <a:gridCol w="4572000"/>
              </a:tblGrid>
              <a:tr h="23208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Definition 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Quote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5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</a:tr>
              <a:tr h="2822650">
                <a:tc>
                  <a:txBody>
                    <a:bodyPr/>
                    <a:lstStyle/>
                    <a:p>
                      <a:pPr indent="-3429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Inter"/>
                        <a:buChar char="●"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429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Inter"/>
                        <a:buChar char="●"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429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Inter"/>
                        <a:buChar char="●"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Characteristics/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Examples</a:t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Question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 anchor="b"/>
                </a:tc>
              </a:tr>
            </a:tbl>
          </a:graphicData>
        </a:graphic>
      </p:graphicFrame>
      <p:sp>
        <p:nvSpPr>
          <p:cNvPr id="62" name="Google Shape;62;p14"/>
          <p:cNvSpPr txBox="1"/>
          <p:nvPr/>
        </p:nvSpPr>
        <p:spPr>
          <a:xfrm>
            <a:off x="2873505" y="2129085"/>
            <a:ext cx="3218700" cy="992400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3200"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--------------------------------------------------------</a:t>
            </a:r>
            <a:endParaRPr sz="1000"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My understanding: 4  3  2  1</a:t>
            </a:r>
            <a:endParaRPr sz="1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63" name="Google Shape;63;p14"/>
          <p:cNvSpPr txBox="1"/>
          <p:nvPr/>
        </p:nvSpPr>
        <p:spPr>
          <a:xfrm>
            <a:off x="1324050" y="4593200"/>
            <a:ext cx="6495900" cy="482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  Date: ________ Class: ____________________</a:t>
            </a:r>
            <a:endParaRPr sz="1800">
              <a:solidFill>
                <a:srgbClr val="595959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8" name="Google Shape;68;p15"/>
          <p:cNvGraphicFramePr/>
          <p:nvPr/>
        </p:nvGraphicFramePr>
        <p:xfrm>
          <a:off x="0" y="0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{0ED9CF1E-2F80-44C4-A766-3AC2016C0B90}</a:tableStyleId>
              </a:tblPr>
              <a:tblGrid>
                <a:gridCol w="4572000"/>
                <a:gridCol w="4572000"/>
              </a:tblGrid>
              <a:tr h="23208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Definition 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the warrior class in feudal Japan who served the daimyo by performing military duties; followed a strict code of honor; known for their elite combat skills, especially with swords</a:t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Quote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" sz="1250">
                          <a:latin typeface="Inter"/>
                          <a:ea typeface="Inter"/>
                          <a:cs typeface="Inter"/>
                          <a:sym typeface="Inter"/>
                        </a:rPr>
                        <a:t>“The warrior-bureaucrats known as the samurai constituted the ruling class in the Edo Period (1600-1868)… This position conferred on him a house and its property, a guaranteed annual income, and high social and legal status that set him above the villagers, townspeople, and other commoners… Daughters were raised to marry a samurai household head and serve as wife and mother.”</a:t>
                      </a:r>
                      <a:endParaRPr sz="125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7975" lvl="0" marL="45720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SzPts val="1250"/>
                        <a:buFont typeface="Inter"/>
                        <a:buChar char="-"/>
                      </a:pPr>
                      <a:r>
                        <a:rPr lang="en" sz="1250">
                          <a:latin typeface="Inter"/>
                          <a:ea typeface="Inter"/>
                          <a:cs typeface="Inter"/>
                          <a:sym typeface="Inter"/>
                        </a:rPr>
                        <a:t>Luke S. Roberts, </a:t>
                      </a:r>
                      <a:r>
                        <a:rPr i="1" lang="en" sz="1250">
                          <a:latin typeface="Inter"/>
                          <a:ea typeface="Inter"/>
                          <a:cs typeface="Inter"/>
                          <a:sym typeface="Inter"/>
                        </a:rPr>
                        <a:t>Growing Up Manly: Male Samurai Childhood in Late Edo-Era Tosa</a:t>
                      </a:r>
                      <a:r>
                        <a:rPr lang="en" sz="1250">
                          <a:latin typeface="Inter"/>
                          <a:ea typeface="Inter"/>
                          <a:cs typeface="Inter"/>
                          <a:sym typeface="Inter"/>
                        </a:rPr>
                        <a:t>, 2017.</a:t>
                      </a:r>
                      <a:endParaRPr sz="125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</a:tr>
              <a:tr h="2822650">
                <a:tc>
                  <a:txBody>
                    <a:bodyPr/>
                    <a:lstStyle/>
                    <a:p>
                      <a:pPr indent="-3429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Inter"/>
                        <a:buChar char="●"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429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Inter"/>
                        <a:buChar char="●"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429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Inter"/>
                        <a:buChar char="●"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Characteristics/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Examples</a:t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Question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 anchor="b"/>
                </a:tc>
              </a:tr>
            </a:tbl>
          </a:graphicData>
        </a:graphic>
      </p:graphicFrame>
      <p:sp>
        <p:nvSpPr>
          <p:cNvPr id="69" name="Google Shape;69;p15"/>
          <p:cNvSpPr txBox="1"/>
          <p:nvPr/>
        </p:nvSpPr>
        <p:spPr>
          <a:xfrm>
            <a:off x="2873505" y="2129085"/>
            <a:ext cx="3218700" cy="992400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chemeClr val="dk1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Samurai</a:t>
            </a:r>
            <a:endParaRPr b="1" sz="3200"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--------------------------------------------------------</a:t>
            </a:r>
            <a:endParaRPr sz="1000"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My understanding: 4  3  2  1</a:t>
            </a:r>
            <a:endParaRPr sz="1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70" name="Google Shape;70;p15"/>
          <p:cNvSpPr txBox="1"/>
          <p:nvPr/>
        </p:nvSpPr>
        <p:spPr>
          <a:xfrm>
            <a:off x="1324050" y="4593200"/>
            <a:ext cx="6495900" cy="482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  Date: ________ Class: ____________________</a:t>
            </a:r>
            <a:endParaRPr sz="1800">
              <a:solidFill>
                <a:srgbClr val="595959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6"/>
          <p:cNvSpPr txBox="1"/>
          <p:nvPr/>
        </p:nvSpPr>
        <p:spPr>
          <a:xfrm>
            <a:off x="92100" y="52950"/>
            <a:ext cx="4478700" cy="3428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5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VIDEO REFLECTION:</a:t>
            </a:r>
            <a:endParaRPr b="1" sz="15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5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In 3-5 sentences, answer the following prompt.</a:t>
            </a:r>
            <a:endParaRPr b="1" sz="15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15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i="1" lang="en" sz="15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What leadership qualities did </a:t>
            </a:r>
            <a:r>
              <a:rPr i="1" lang="en" sz="1500">
                <a:solidFill>
                  <a:schemeClr val="dk1"/>
                </a:solidFill>
                <a:highlight>
                  <a:srgbClr val="FFFFFF"/>
                </a:highlight>
                <a:latin typeface="Inter"/>
                <a:ea typeface="Inter"/>
                <a:cs typeface="Inter"/>
                <a:sym typeface="Inter"/>
              </a:rPr>
              <a:t>Takeko demonstrate and how might these challenge traditional expectations of women in this period?</a:t>
            </a:r>
            <a:endParaRPr i="1" sz="15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5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b="1" sz="1500">
              <a:solidFill>
                <a:srgbClr val="E95C3D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76" name="Google Shape;76;p16"/>
          <p:cNvSpPr txBox="1"/>
          <p:nvPr/>
        </p:nvSpPr>
        <p:spPr>
          <a:xfrm>
            <a:off x="4450475" y="3552825"/>
            <a:ext cx="4478700" cy="53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200" u="sng">
                <a:solidFill>
                  <a:schemeClr val="hlink"/>
                </a:solidFill>
                <a:latin typeface="Inter"/>
                <a:ea typeface="Inter"/>
                <a:cs typeface="Inter"/>
                <a:sym typeface="Inter"/>
                <a:hlinkClick r:id="rId3"/>
              </a:rPr>
              <a:t>PLAY VIDEO</a:t>
            </a:r>
            <a:r>
              <a:rPr lang="en" sz="1200">
                <a:latin typeface="Inter"/>
                <a:ea typeface="Inter"/>
                <a:cs typeface="Inter"/>
                <a:sym typeface="Inter"/>
              </a:rPr>
              <a:t>: </a:t>
            </a:r>
            <a:endParaRPr sz="12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>
                <a:solidFill>
                  <a:srgbClr val="0F0F0F"/>
                </a:solidFill>
                <a:latin typeface="Inter"/>
                <a:ea typeface="Inter"/>
                <a:cs typeface="Inter"/>
                <a:sym typeface="Inter"/>
              </a:rPr>
              <a:t>Women Were Some of the Fiercest Samurai Warriors Ever</a:t>
            </a:r>
            <a:endParaRPr sz="1200"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77" name="Google Shape;77;p16"/>
          <p:cNvSpPr txBox="1"/>
          <p:nvPr/>
        </p:nvSpPr>
        <p:spPr>
          <a:xfrm>
            <a:off x="1324050" y="4593200"/>
            <a:ext cx="6495900" cy="482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  Date: ________ Class: ____________________</a:t>
            </a:r>
            <a:endParaRPr sz="1800">
              <a:solidFill>
                <a:srgbClr val="595959"/>
              </a:solidFill>
            </a:endParaRPr>
          </a:p>
        </p:txBody>
      </p:sp>
      <p:pic>
        <p:nvPicPr>
          <p:cNvPr descr="In ancient Japan, battle was typically reserved for male samurai. That all changed when Takeko Nakano and her sister, Yūko, decided to fight for their clan’s independence after a deadly village invasion.&#10;&#10;From: SAMURAI WARRIOR QUEENS&#10;http://bit.ly/1PXjmyB" id="78" name="Google Shape;78;p16" title="Women Were Some of the Fiercest Samurai Warriors Ever">
            <a:hlinkClick r:id="rId4"/>
          </p:cNvPr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523275" y="1136725"/>
            <a:ext cx="4295300" cy="2416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